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436" r:id="rId5"/>
    <p:sldId id="324" r:id="rId6"/>
    <p:sldId id="473" r:id="rId7"/>
    <p:sldId id="474" r:id="rId8"/>
    <p:sldId id="475" r:id="rId9"/>
    <p:sldId id="476" r:id="rId10"/>
    <p:sldId id="477" r:id="rId11"/>
    <p:sldId id="478" r:id="rId12"/>
    <p:sldId id="479" r:id="rId13"/>
    <p:sldId id="465" r:id="rId14"/>
    <p:sldId id="480" r:id="rId15"/>
    <p:sldId id="481" r:id="rId16"/>
    <p:sldId id="482" r:id="rId17"/>
    <p:sldId id="483" r:id="rId18"/>
    <p:sldId id="484" r:id="rId19"/>
    <p:sldId id="485" r:id="rId20"/>
    <p:sldId id="471" r:id="rId21"/>
    <p:sldId id="486" r:id="rId22"/>
    <p:sldId id="487" r:id="rId23"/>
    <p:sldId id="488" r:id="rId24"/>
    <p:sldId id="489" r:id="rId25"/>
    <p:sldId id="491" r:id="rId26"/>
    <p:sldId id="492" r:id="rId27"/>
    <p:sldId id="460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324"/>
            <p14:sldId id="473"/>
            <p14:sldId id="474"/>
            <p14:sldId id="475"/>
            <p14:sldId id="476"/>
            <p14:sldId id="477"/>
            <p14:sldId id="478"/>
            <p14:sldId id="479"/>
            <p14:sldId id="465"/>
            <p14:sldId id="480"/>
            <p14:sldId id="481"/>
            <p14:sldId id="482"/>
            <p14:sldId id="483"/>
            <p14:sldId id="484"/>
            <p14:sldId id="485"/>
            <p14:sldId id="471"/>
            <p14:sldId id="486"/>
            <p14:sldId id="487"/>
            <p14:sldId id="488"/>
            <p14:sldId id="489"/>
            <p14:sldId id="491"/>
            <p14:sldId id="492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86317" autoAdjust="0"/>
  </p:normalViewPr>
  <p:slideViewPr>
    <p:cSldViewPr snapToGrid="0">
      <p:cViewPr varScale="1">
        <p:scale>
          <a:sx n="53" d="100"/>
          <a:sy n="53" d="100"/>
        </p:scale>
        <p:origin x="47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24.10.2025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24.10.2025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D1C49-F39B-A923-E922-EAF75F1B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84B15-50F8-382E-5D76-B47D23650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A67AE-F29A-D004-BFBC-901AD3FB6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7829F-CDFE-150D-853E-C86F7821A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112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8241-7BD4-59BF-2041-4FACE37FA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9D25B-53B1-34DE-6C94-019FE05D4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6C5C2-62E9-1E5F-6796-84B6F615F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1EF3-E1C3-9144-BA1E-38760ACAB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7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F2DA9-0434-417B-AD4B-DE0FB8E96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257E6-D59B-35BB-52B8-0D2B2938A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6704A-3447-D723-82F2-0C98893C7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55B55-4FA0-06A2-3BA0-D5C8E51BC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052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D4B81-4757-0506-3F33-A37886E16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C220D-71CC-6887-D90D-5E6C4699A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D94D4-30EF-FF17-6017-0C82C527D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DF01F-615C-44F9-FF8A-205E4F27D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46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EFD5-8814-ECAC-3BFA-D426E3362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41BED-2374-4143-AE63-0E751821B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37ADE-E09D-4BDB-A70F-EB3B2F8AE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96A05-A47D-E4C1-853C-5403456BF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29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DE5A-40EA-7CA1-5975-CF73834FE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4B8A9-A17C-472A-ABD2-8EF3BDFB2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75CEF-CC4E-9E03-ADC7-E7038BE21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1702B-08AB-895B-795E-B686470C9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337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FEFF6-51D4-609D-206B-E78C59A0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66B99-DC18-5010-77B4-8D6C039DF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23A09-65DF-D523-D2E9-36AFDA553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E42E5-1DB8-5EB9-F081-FD4DE8060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9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2A98B-9584-C70D-B9F6-03E85436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DD0C6-9F89-036F-4451-8175449DFE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076FF-F620-C5F0-5A29-E9A913361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55A05-C223-A293-44BC-92A443DB7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0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931A-0C3D-1734-D820-7328D4B2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8D5F0-7251-F91E-B971-E5CC2B040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FFEE7-DF23-CB94-A7BE-C1CC8C3C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CD0C2-A247-D76B-4B95-CCA074414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58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13968-5390-A1C4-32BF-3C4B9DE6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33189-1089-5696-FE54-58C7E0DEF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AC2581-2040-DBD3-9467-1F509AA30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CB4CC-452F-6B1C-DBC5-51AC78B07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809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AD87A-C36A-524A-25B0-43B2E7C0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B9DE6-B0AA-167E-5BD8-FC044DE80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C1E17-E706-2016-7562-8F8D21DE9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FB53D-8509-3A3B-B63C-CEBF5298D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698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36B21-F2DE-889E-543E-87C5209A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1E3BFD-B7C1-9B0A-8119-2335C85E5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53CCC-C339-03B1-B0DE-264AC972C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AA13B-B21B-E863-A426-6EDA15F39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3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86AA5-A393-1651-AB19-4752E5B8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40B34-9648-C66C-71C7-5976368C3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8E15D-EA48-031E-F589-413AD976E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099F4-6911-FBAF-F39C-A00D1AA1F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19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879D7-8F90-0B65-151F-18BE79D5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EBAF2-271E-0402-AE8E-0BFD14C66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FD833-771D-49BC-C819-E05E54230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88D57-0A00-686F-32B9-3CE0F2F4B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295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FA0F-AC32-AAAA-46C6-A926E298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9F98B1-C56E-7A5A-B630-E8BB88A9A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7EFB5-8C55-BBA4-D278-C222C772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B05B9-6812-D7CB-5BC9-305A4C6C6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1762-4029-FC15-9F86-04885320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915EA-FD03-8571-4D5A-F622F8926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2AF8E-E749-B9F9-9079-9A097AE7F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9C52-BD6D-AD2D-FA05-82A5C94FB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985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C94F-2CBA-A748-FC3F-5FE9F339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67BF5-3247-60B6-0EA4-15731CC026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0D2E6-7D2D-80CA-3100-B48225AE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2E61-C9B8-C5D9-858C-035371DF2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57D4B-8FC3-421F-EDFC-47F6D365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4BAEB-332F-AA28-8266-99C71216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CF71B0-51AB-03E4-A7B3-FC2D1D8FC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152CB-2A1C-8BA3-E5E9-B12ACDCEC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6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Quelle Text: </a:t>
            </a:r>
            <a:r>
              <a:rPr lang="en-US" dirty="0" err="1"/>
              <a:t>Autorennachname</a:t>
            </a:r>
            <a:r>
              <a:rPr lang="en-US" dirty="0"/>
              <a:t>, JJJJ, S  123 </a:t>
            </a:r>
            <a:br>
              <a:rPr lang="en-US" dirty="0"/>
            </a:br>
            <a:r>
              <a:rPr lang="en-US" dirty="0"/>
              <a:t>Quelle </a:t>
            </a:r>
            <a:r>
              <a:rPr lang="en-US" dirty="0" err="1"/>
              <a:t>Abbildung</a:t>
            </a:r>
            <a:r>
              <a:rPr lang="en-US" dirty="0"/>
              <a:t>: </a:t>
            </a:r>
            <a:r>
              <a:rPr lang="en-US" dirty="0" err="1"/>
              <a:t>Autorennachname</a:t>
            </a:r>
            <a:r>
              <a:rPr lang="en-US" dirty="0"/>
              <a:t>, JJJJ </a:t>
            </a:r>
            <a:endParaRPr lang="de-DE" sz="8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1647019" y="2426001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Thinking in Objects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  <p:sp>
        <p:nvSpPr>
          <p:cNvPr id="4" name="Google Shape;84;p18">
            <a:extLst>
              <a:ext uri="{FF2B5EF4-FFF2-40B4-BE49-F238E27FC236}">
                <a16:creationId xmlns:a16="http://schemas.microsoft.com/office/drawing/2014/main" id="{B5D749DF-617D-A19B-BB79-7317ABEF2EF9}"/>
              </a:ext>
            </a:extLst>
          </p:cNvPr>
          <p:cNvSpPr txBox="1"/>
          <p:nvPr/>
        </p:nvSpPr>
        <p:spPr>
          <a:xfrm>
            <a:off x="1096850" y="499375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Evis Plaku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2" name="Google Shape;84;p18">
            <a:extLst>
              <a:ext uri="{FF2B5EF4-FFF2-40B4-BE49-F238E27FC236}">
                <a16:creationId xmlns:a16="http://schemas.microsoft.com/office/drawing/2014/main" id="{84CCDBB2-E21C-99F4-8468-B8648B9FB80A}"/>
              </a:ext>
            </a:extLst>
          </p:cNvPr>
          <p:cNvSpPr txBox="1"/>
          <p:nvPr/>
        </p:nvSpPr>
        <p:spPr>
          <a:xfrm>
            <a:off x="1096850" y="324104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Good Code Isn’t Good Enough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Technical Implementation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group of objects with different shapes&#10;&#10;AI-generated content may be incorrect.">
            <a:extLst>
              <a:ext uri="{FF2B5EF4-FFF2-40B4-BE49-F238E27FC236}">
                <a16:creationId xmlns:a16="http://schemas.microsoft.com/office/drawing/2014/main" id="{7E89E816-C7A1-C439-C165-B3DB4945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879C3-C53F-6DFD-1EC8-F15F3C00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6529F-E6E9-5350-EAAB-A3F98BFD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“DEPOSIT” vs “deposit” vs “Deposit”</a:t>
            </a:r>
            <a:br>
              <a:rPr lang="en-US" sz="2800" dirty="0"/>
            </a:br>
            <a:r>
              <a:rPr lang="en-US" sz="2800" dirty="0"/>
              <a:t>all different strings!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/>
              <a:t>Compiler cannot help you </a:t>
            </a:r>
            <a:br>
              <a:rPr lang="en-US" sz="2800" dirty="0"/>
            </a:br>
            <a:r>
              <a:rPr lang="en-US" sz="2800" dirty="0"/>
              <a:t>catch spelling mistakes</a:t>
            </a:r>
          </a:p>
          <a:p>
            <a:endParaRPr lang="en-US" sz="2800" dirty="0"/>
          </a:p>
          <a:p>
            <a:r>
              <a:rPr lang="en-US" dirty="0"/>
              <a:t>We need something better: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enums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C7A9876-20DA-75D3-3E9F-47D14CD4BE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String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E9A7E-C0D0-A133-B6B8-94619091097C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Using strings for types lets typos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become runtime bugs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EA1097-8516-2016-5D5B-DF557B45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eetle outline">
            <a:extLst>
              <a:ext uri="{FF2B5EF4-FFF2-40B4-BE49-F238E27FC236}">
                <a16:creationId xmlns:a16="http://schemas.microsoft.com/office/drawing/2014/main" id="{2B305C79-A52D-E01E-2DAF-073FFB39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47" y="940299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DDE733-86E9-E0CF-0760-5E27BE9747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445" t="22606" r="19373" b="22605"/>
          <a:stretch>
            <a:fillRect/>
          </a:stretch>
        </p:blipFill>
        <p:spPr>
          <a:xfrm>
            <a:off x="6446002" y="2812439"/>
            <a:ext cx="5156452" cy="29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D5F8-9497-0E52-74CB-DC0A2A79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E7A1EE-A09D-89B2-A20F-9E0DC80A2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Define types once: DEPOSIT, WITHDRAW, TRANSFER_IN, TRANSFER_OUT</a:t>
            </a:r>
          </a:p>
          <a:p>
            <a:endParaRPr lang="en-US" sz="2800" dirty="0"/>
          </a:p>
          <a:p>
            <a:r>
              <a:rPr lang="en-US" sz="2800" dirty="0"/>
              <a:t>Impossible to misspell - IDE autocompletes the valid options</a:t>
            </a:r>
          </a:p>
          <a:p>
            <a:endParaRPr lang="en-US" sz="2800" dirty="0"/>
          </a:p>
          <a:p>
            <a:r>
              <a:rPr lang="en-US" sz="2800" dirty="0"/>
              <a:t>Switch statements warn you </a:t>
            </a:r>
            <a:br>
              <a:rPr lang="en-US" sz="2800" dirty="0"/>
            </a:br>
            <a:r>
              <a:rPr lang="en-US" sz="2800" dirty="0"/>
              <a:t>if you forget a case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1C881C-E294-E9EC-DC4D-A2066380CA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Enums - Type Safety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488CE-C7EC-53D9-7B91-283CBEB19A0D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Enums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let compiler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enforce </a:t>
            </a:r>
            <a:b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only valid values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can exist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691268-F183-79A5-CA23-B3AC5E14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amburger Menu Icon outline">
            <a:extLst>
              <a:ext uri="{FF2B5EF4-FFF2-40B4-BE49-F238E27FC236}">
                <a16:creationId xmlns:a16="http://schemas.microsoft.com/office/drawing/2014/main" id="{15DBBB71-BBEC-3708-EB18-49A3EE16C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48" y="961550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864090-6E36-F58F-49E8-5897C3B9C082}"/>
              </a:ext>
            </a:extLst>
          </p:cNvPr>
          <p:cNvSpPr/>
          <p:nvPr/>
        </p:nvSpPr>
        <p:spPr>
          <a:xfrm>
            <a:off x="7086600" y="3071704"/>
            <a:ext cx="4547937" cy="23822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92594-AD99-E8C7-53D5-1F1F843B5F32}"/>
              </a:ext>
            </a:extLst>
          </p:cNvPr>
          <p:cNvSpPr txBox="1"/>
          <p:nvPr/>
        </p:nvSpPr>
        <p:spPr>
          <a:xfrm>
            <a:off x="7243011" y="3520186"/>
            <a:ext cx="42150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Enums make code clearer and catch errors before runtime</a:t>
            </a:r>
          </a:p>
        </p:txBody>
      </p:sp>
    </p:spTree>
    <p:extLst>
      <p:ext uri="{BB962C8B-B14F-4D97-AF65-F5344CB8AC3E}">
        <p14:creationId xmlns:p14="http://schemas.microsoft.com/office/powerpoint/2010/main" val="1677383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A86F5-6A3A-0526-4700-F7EE809BC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633828-7F37-FC49-089F-EC390B6C9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Two Customer objects with same ID are different without override</a:t>
            </a:r>
          </a:p>
          <a:p>
            <a:endParaRPr lang="en-US" sz="2800" dirty="0"/>
          </a:p>
          <a:p>
            <a:r>
              <a:rPr lang="en-US" sz="2800" dirty="0"/>
              <a:t>Collections need proper equals for correct behavior</a:t>
            </a:r>
          </a:p>
          <a:p>
            <a:endParaRPr lang="en-US" sz="2800" dirty="0"/>
          </a:p>
          <a:p>
            <a:r>
              <a:rPr lang="en-US" sz="2800" dirty="0"/>
              <a:t>We must teach Java what makes two objects "the same"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A5F7E43-44F0-16E9-00BF-87BD3B7507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Object equality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21D11-CEB7-1599-1FD4-857F324A47E0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Default equality compares memory addresses, not actual 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42EDEB-4D03-A7AE-1483-B256C2D89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ube outline">
            <a:extLst>
              <a:ext uri="{FF2B5EF4-FFF2-40B4-BE49-F238E27FC236}">
                <a16:creationId xmlns:a16="http://schemas.microsoft.com/office/drawing/2014/main" id="{E8382539-4062-62CD-C73D-D22D37796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47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couple of people with a sign&#10;&#10;AI-generated content may be incorrect.">
            <a:extLst>
              <a:ext uri="{FF2B5EF4-FFF2-40B4-BE49-F238E27FC236}">
                <a16:creationId xmlns:a16="http://schemas.microsoft.com/office/drawing/2014/main" id="{E30F6AA4-4006-B46E-816E-35A4912733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649" b="30527"/>
          <a:stretch>
            <a:fillRect/>
          </a:stretch>
        </p:blipFill>
        <p:spPr>
          <a:xfrm>
            <a:off x="6627397" y="2900058"/>
            <a:ext cx="5143498" cy="25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05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71D00-5B83-F8C7-7503-1D79E7FF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50930-E9DB-D851-739C-51D0443CE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10072321" cy="1572408"/>
          </a:xfrm>
        </p:spPr>
        <p:txBody>
          <a:bodyPr/>
          <a:lstStyle/>
          <a:p>
            <a:r>
              <a:rPr lang="en-US" sz="2800" dirty="0"/>
              <a:t>Check same reference first: fastest path for identical objects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Check null and class type prevents </a:t>
            </a:r>
            <a:br>
              <a:rPr lang="en-US" sz="2800" dirty="0"/>
            </a:br>
            <a:r>
              <a:rPr lang="en-US" sz="2800" dirty="0"/>
              <a:t>crashes and wrong comparisons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Compare ID field: two customers same if IDs match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1902AD1-08F8-4A1B-F668-02C5ADBCF9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equals()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C72EF-BE23-548D-4CBC-E948AF3E1D8E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Override equals to compare meaningful fields, not memory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F8D40-47D8-A6A7-7D8D-041236E8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ube outline">
            <a:extLst>
              <a:ext uri="{FF2B5EF4-FFF2-40B4-BE49-F238E27FC236}">
                <a16:creationId xmlns:a16="http://schemas.microsoft.com/office/drawing/2014/main" id="{8DA1BF16-4F30-0DB0-A4FF-EB180D6FD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47" y="961550"/>
            <a:ext cx="914400" cy="91440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52B6C3B-C158-656F-E735-A875B3E088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689" t="20302" r="11215" b="18916"/>
          <a:stretch>
            <a:fillRect/>
          </a:stretch>
        </p:blipFill>
        <p:spPr>
          <a:xfrm>
            <a:off x="6279256" y="3069390"/>
            <a:ext cx="5491639" cy="23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5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75A0-B0F9-B08F-9D71-0C5CD392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9D7B91-D09C-EB1D-1700-2C984C679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3862555" cy="1572408"/>
          </a:xfrm>
        </p:spPr>
        <p:txBody>
          <a:bodyPr/>
          <a:lstStyle/>
          <a:p>
            <a:r>
              <a:rPr lang="en-US" sz="2800" dirty="0"/>
              <a:t>Use same fields as equals method for consistency</a:t>
            </a:r>
          </a:p>
          <a:p>
            <a:endParaRPr lang="en-US" sz="2800" dirty="0"/>
          </a:p>
          <a:p>
            <a:r>
              <a:rPr lang="en-US" sz="2800" dirty="0"/>
              <a:t>Collections like HashSet depend on this working correctly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43F4D65-C477-83E8-9362-2AF88506C5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hashCode() Contract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37A08-1071-2DBD-FEC5-4E86640779FB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Equal objects must have equal hash code Always override together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72424-7D2F-B948-1DEA-F0200116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isconnected outline">
            <a:extLst>
              <a:ext uri="{FF2B5EF4-FFF2-40B4-BE49-F238E27FC236}">
                <a16:creationId xmlns:a16="http://schemas.microsoft.com/office/drawing/2014/main" id="{10695EAA-5842-A030-DA62-9C9A67ECA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6FF0554-7F37-0361-4C65-9FBC322435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283" t="27481" r="16999" b="25669"/>
          <a:stretch>
            <a:fillRect/>
          </a:stretch>
        </p:blipFill>
        <p:spPr>
          <a:xfrm>
            <a:off x="5592680" y="2766736"/>
            <a:ext cx="4632159" cy="21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6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434E-296E-F10B-A89B-436A6ED9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48FCF3-148B-8145-9753-F69E84EB0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12019966" cy="1572408"/>
          </a:xfrm>
        </p:spPr>
        <p:txBody>
          <a:bodyPr/>
          <a:lstStyle/>
          <a:p>
            <a:r>
              <a:rPr lang="en-US" sz="2800" dirty="0"/>
              <a:t>Immutable and thread-safe by default</a:t>
            </a:r>
          </a:p>
          <a:p>
            <a:r>
              <a:rPr lang="en-US" sz="2800" dirty="0"/>
              <a:t>Clear API: </a:t>
            </a:r>
            <a:r>
              <a:rPr lang="en-US" sz="2600" dirty="0" err="1">
                <a:latin typeface="Consolas" panose="020B0609020204030204" pitchFamily="49" charset="0"/>
              </a:rPr>
              <a:t>LocalDateTime.now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is obvious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Transaction timestamps use this for reliable audit trails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87C44A-3DD0-1A80-E7FC-B84A2E36E0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Modern Date Handling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C804F-5704-3043-B80A-01777F83B305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LocalDateTime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replaces deprecated Date class with better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3F401-6380-35E8-0660-AE720019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aily calendar outline">
            <a:extLst>
              <a:ext uri="{FF2B5EF4-FFF2-40B4-BE49-F238E27FC236}">
                <a16:creationId xmlns:a16="http://schemas.microsoft.com/office/drawing/2014/main" id="{B15F6D66-1558-A27F-8D16-55DFC8D24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263" y="916236"/>
            <a:ext cx="914400" cy="914400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C46D450-F312-7334-4E6F-51BC5A9C85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75" t="23618" r="10593" b="23006"/>
          <a:stretch>
            <a:fillRect/>
          </a:stretch>
        </p:blipFill>
        <p:spPr>
          <a:xfrm>
            <a:off x="1739791" y="3514194"/>
            <a:ext cx="8711999" cy="23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225230" y="1233272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5B2F3-3725-D5B3-DEDD-EC2BA2E9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73CB83-C45A-B5DE-7271-1D58F5149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10540081" cy="1572408"/>
          </a:xfrm>
        </p:spPr>
        <p:txBody>
          <a:bodyPr/>
          <a:lstStyle/>
          <a:p>
            <a:r>
              <a:rPr lang="en-US" sz="2800" dirty="0"/>
              <a:t>Captures who, what, when, how much for complete history</a:t>
            </a:r>
          </a:p>
          <a:p>
            <a:endParaRPr lang="en-US" sz="2800" dirty="0"/>
          </a:p>
          <a:p>
            <a:r>
              <a:rPr lang="en-US" sz="2800" dirty="0"/>
              <a:t>Immutable value object - cannot </a:t>
            </a:r>
            <a:br>
              <a:rPr lang="en-US" sz="2800" dirty="0"/>
            </a:br>
            <a:r>
              <a:rPr lang="en-US" sz="2800" dirty="0"/>
              <a:t>be modified after creation</a:t>
            </a:r>
          </a:p>
          <a:p>
            <a:endParaRPr lang="en-US" sz="2800" dirty="0"/>
          </a:p>
          <a:p>
            <a:r>
              <a:rPr lang="en-US" sz="2800" dirty="0"/>
              <a:t>Automatic ID generation ensures </a:t>
            </a:r>
            <a:br>
              <a:rPr lang="en-US" sz="2800" dirty="0"/>
            </a:br>
            <a:r>
              <a:rPr lang="en-US" sz="2800" dirty="0"/>
              <a:t>every transaction is unique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CF21D6-1E87-2106-D8E3-00A990A41D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Transaction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F3C17-47CB-51EA-9A2F-B9FC6D87929D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 bank operation creates a permanent, unchangeable transaction record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A2B21-F08F-597E-AB2B-6D8EED1D8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Money outline">
            <a:extLst>
              <a:ext uri="{FF2B5EF4-FFF2-40B4-BE49-F238E27FC236}">
                <a16:creationId xmlns:a16="http://schemas.microsoft.com/office/drawing/2014/main" id="{4AF71BEB-F7AD-5843-3A83-723051EE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25EF53-B901-E1B8-29DF-3CBDAAE9EC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92" t="12835" r="11292" b="14561"/>
          <a:stretch>
            <a:fillRect/>
          </a:stretch>
        </p:blipFill>
        <p:spPr>
          <a:xfrm>
            <a:off x="6095791" y="2767262"/>
            <a:ext cx="5390098" cy="3886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6D54AE-3E02-C0CA-B2DC-84EA398BE458}"/>
              </a:ext>
            </a:extLst>
          </p:cNvPr>
          <p:cNvSpPr/>
          <p:nvPr/>
        </p:nvSpPr>
        <p:spPr>
          <a:xfrm>
            <a:off x="6557210" y="3592792"/>
            <a:ext cx="4788569" cy="87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AE0E04-55DD-DCE3-9159-C2A91551A925}"/>
              </a:ext>
            </a:extLst>
          </p:cNvPr>
          <p:cNvSpPr/>
          <p:nvPr/>
        </p:nvSpPr>
        <p:spPr>
          <a:xfrm>
            <a:off x="7327232" y="4800600"/>
            <a:ext cx="577515" cy="170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5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4702-F2F4-6C0D-BC85-E678D609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BAB7C1-AE91-03CB-641D-9935DD9A8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ID and type (</a:t>
            </a:r>
            <a:r>
              <a:rPr lang="en-US" sz="2800" dirty="0" err="1"/>
              <a:t>enum</a:t>
            </a:r>
            <a:r>
              <a:rPr lang="en-US" sz="2800" dirty="0"/>
              <a:t>) identify the transaction uniquely</a:t>
            </a:r>
          </a:p>
          <a:p>
            <a:endParaRPr lang="en-US" sz="2800" dirty="0"/>
          </a:p>
          <a:p>
            <a:r>
              <a:rPr lang="en-US" sz="2800" dirty="0"/>
              <a:t>Amount, timestamp, balance after capture complete state</a:t>
            </a:r>
          </a:p>
          <a:p>
            <a:endParaRPr lang="en-US" sz="2800" dirty="0"/>
          </a:p>
          <a:p>
            <a:r>
              <a:rPr lang="en-US" sz="2800" dirty="0"/>
              <a:t>Description provides human-readable context for later review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AA1F679-418F-5211-C8BF-B3111CA208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Transaction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7F81B-9862-2018-A793-7C8370C3ABA5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Each transaction knows everything about itself for perfect auditing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3648-AC55-BB8B-CC4D-E7D67DA5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Money outline">
            <a:extLst>
              <a:ext uri="{FF2B5EF4-FFF2-40B4-BE49-F238E27FC236}">
                <a16:creationId xmlns:a16="http://schemas.microsoft.com/office/drawing/2014/main" id="{8E6DF28E-114E-D183-2546-0A12471D5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3BC188-3FE8-FD5B-67EC-E367DD0E81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92" t="12835" r="11292" b="14561"/>
          <a:stretch>
            <a:fillRect/>
          </a:stretch>
        </p:blipFill>
        <p:spPr>
          <a:xfrm>
            <a:off x="6673307" y="2283186"/>
            <a:ext cx="5390098" cy="3886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179FCA-423E-E726-2915-054883FB9F5D}"/>
              </a:ext>
            </a:extLst>
          </p:cNvPr>
          <p:cNvSpPr/>
          <p:nvPr/>
        </p:nvSpPr>
        <p:spPr>
          <a:xfrm>
            <a:off x="7134726" y="3108716"/>
            <a:ext cx="4788569" cy="87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1210A-2C65-F595-EBFD-DC8950E94A09}"/>
              </a:ext>
            </a:extLst>
          </p:cNvPr>
          <p:cNvSpPr/>
          <p:nvPr/>
        </p:nvSpPr>
        <p:spPr>
          <a:xfrm>
            <a:off x="7904748" y="4316524"/>
            <a:ext cx="577515" cy="170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1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533016"/>
            <a:ext cx="4752892" cy="1572408"/>
          </a:xfrm>
        </p:spPr>
        <p:txBody>
          <a:bodyPr/>
          <a:lstStyle/>
          <a:p>
            <a:r>
              <a:rPr lang="en-US" sz="2800" dirty="0"/>
              <a:t>Bad design costs compound as software grows larger and more complex</a:t>
            </a:r>
          </a:p>
          <a:p>
            <a:endParaRPr lang="en-US" sz="2800" dirty="0"/>
          </a:p>
          <a:p>
            <a:r>
              <a:rPr lang="en-US" sz="2800" dirty="0"/>
              <a:t>Good design makes tomorrow's changes feel easy and natural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 Design Matters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Working code isn't enough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Design determines if it stays working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2BFEDB25-067D-7EB4-3BC5-4B9FCB07A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389" y="961550"/>
            <a:ext cx="914400" cy="914400"/>
          </a:xfrm>
          <a:prstGeom prst="rect">
            <a:avLst/>
          </a:prstGeom>
        </p:spPr>
      </p:pic>
      <p:pic>
        <p:nvPicPr>
          <p:cNvPr id="5" name="Picture 4" descr="A diagram of a bank and a credit card&#10;&#10;AI-generated content may be incorrect.">
            <a:extLst>
              <a:ext uri="{FF2B5EF4-FFF2-40B4-BE49-F238E27FC236}">
                <a16:creationId xmlns:a16="http://schemas.microsoft.com/office/drawing/2014/main" id="{68DB51FC-5160-2C46-E537-1AA0E4342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484" y="2273967"/>
            <a:ext cx="4066674" cy="4066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36F91-C5DC-E747-DB80-557A2B07CF28}"/>
              </a:ext>
            </a:extLst>
          </p:cNvPr>
          <p:cNvSpPr txBox="1"/>
          <p:nvPr/>
        </p:nvSpPr>
        <p:spPr>
          <a:xfrm>
            <a:off x="7110662" y="2273967"/>
            <a:ext cx="129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06FFF-8D21-8764-F934-BE14C9481A0A}"/>
              </a:ext>
            </a:extLst>
          </p:cNvPr>
          <p:cNvSpPr txBox="1"/>
          <p:nvPr/>
        </p:nvSpPr>
        <p:spPr>
          <a:xfrm>
            <a:off x="9139989" y="2302183"/>
            <a:ext cx="1748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57516-95DA-10CF-90B7-D6153805F7EC}"/>
              </a:ext>
            </a:extLst>
          </p:cNvPr>
          <p:cNvSpPr txBox="1"/>
          <p:nvPr/>
        </p:nvSpPr>
        <p:spPr>
          <a:xfrm>
            <a:off x="9366437" y="5878976"/>
            <a:ext cx="129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Account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51348-40B5-0489-C3CA-D8FE635BE669}"/>
              </a:ext>
            </a:extLst>
          </p:cNvPr>
          <p:cNvSpPr txBox="1"/>
          <p:nvPr/>
        </p:nvSpPr>
        <p:spPr>
          <a:xfrm>
            <a:off x="6938210" y="5896450"/>
            <a:ext cx="1756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91C0E-1C94-9AA7-6908-328845DC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00917A-A53A-420E-5179-766A13C984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bank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5333C-1F75-E08F-2F67-DDFC8DA2E403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Bank coordinates all operations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between customers - nothing else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61C6CB-2D32-3AAB-1A5B-8D9FDB0AE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Internet Banking outline">
            <a:extLst>
              <a:ext uri="{FF2B5EF4-FFF2-40B4-BE49-F238E27FC236}">
                <a16:creationId xmlns:a16="http://schemas.microsoft.com/office/drawing/2014/main" id="{5A9B0485-710A-0897-BB1D-8DC57DDD0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2FEC18-F21D-BBB4-2B63-23A08C6640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086" t="12834" r="9771" b="12834"/>
          <a:stretch>
            <a:fillRect/>
          </a:stretch>
        </p:blipFill>
        <p:spPr>
          <a:xfrm>
            <a:off x="1239253" y="1957359"/>
            <a:ext cx="8951787" cy="4701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E5513-379C-2137-7958-CA90CAD5F3AA}"/>
              </a:ext>
            </a:extLst>
          </p:cNvPr>
          <p:cNvSpPr txBox="1"/>
          <p:nvPr/>
        </p:nvSpPr>
        <p:spPr>
          <a:xfrm>
            <a:off x="7086600" y="3683352"/>
            <a:ext cx="4324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Manages collection of customers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A0D4F-1FCC-3E5A-3CFD-7AE2A3ED0564}"/>
              </a:ext>
            </a:extLst>
          </p:cNvPr>
          <p:cNvSpPr/>
          <p:nvPr/>
        </p:nvSpPr>
        <p:spPr>
          <a:xfrm>
            <a:off x="1768642" y="3683352"/>
            <a:ext cx="5161547" cy="111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EDF10-5BF2-41AE-47E0-0AAD3BA0FB33}"/>
              </a:ext>
            </a:extLst>
          </p:cNvPr>
          <p:cNvSpPr txBox="1"/>
          <p:nvPr/>
        </p:nvSpPr>
        <p:spPr>
          <a:xfrm>
            <a:off x="7209924" y="5977859"/>
            <a:ext cx="4324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Handles transfers that involve two different customers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18E56-EE0F-3370-D348-C94F38FA81BF}"/>
              </a:ext>
            </a:extLst>
          </p:cNvPr>
          <p:cNvSpPr/>
          <p:nvPr/>
        </p:nvSpPr>
        <p:spPr>
          <a:xfrm>
            <a:off x="1768642" y="4914360"/>
            <a:ext cx="8422398" cy="111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4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CA4E-20D8-3065-1346-8FE0FC9C9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291661-CE53-F24F-1333-07E4560065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Transfer needs both accounts: only Bank sees both customers</a:t>
            </a:r>
          </a:p>
          <a:p>
            <a:endParaRPr lang="en-US" sz="2800" dirty="0"/>
          </a:p>
          <a:p>
            <a:r>
              <a:rPr lang="en-US" sz="2800" dirty="0"/>
              <a:t>Violates SRP if Customer manages other customers' accounts</a:t>
            </a:r>
          </a:p>
          <a:p>
            <a:endParaRPr lang="en-US" sz="2800" dirty="0"/>
          </a:p>
          <a:p>
            <a:r>
              <a:rPr lang="en-US" sz="2800" dirty="0"/>
              <a:t>Real banks coordinate customers</a:t>
            </a:r>
            <a:br>
              <a:rPr lang="en-US" sz="2800" dirty="0"/>
            </a:br>
            <a:r>
              <a:rPr lang="en-US" sz="2800" dirty="0"/>
              <a:t>our code should match reality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25040B-020C-C389-1B5B-AEDCE0A85E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we need the bank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F750-6896-6EB3-7A5E-E2F9C0A0C9BE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 cannot and should not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know about other customers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FB1A2-18C2-FCB3-710B-3ADF0311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Internet Banking outline">
            <a:extLst>
              <a:ext uri="{FF2B5EF4-FFF2-40B4-BE49-F238E27FC236}">
                <a16:creationId xmlns:a16="http://schemas.microsoft.com/office/drawing/2014/main" id="{1C7C3ACE-A183-5FE9-0032-B92321D19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61550"/>
            <a:ext cx="914400" cy="914400"/>
          </a:xfrm>
          <a:prstGeom prst="rect">
            <a:avLst/>
          </a:prstGeom>
        </p:spPr>
      </p:pic>
      <p:pic>
        <p:nvPicPr>
          <p:cNvPr id="5" name="Picture 4" descr="A graphic of a building and people&#10;&#10;AI-generated content may be incorrect.">
            <a:extLst>
              <a:ext uri="{FF2B5EF4-FFF2-40B4-BE49-F238E27FC236}">
                <a16:creationId xmlns:a16="http://schemas.microsoft.com/office/drawing/2014/main" id="{8421BFF8-DDB0-950D-3F5B-A48119119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225" y="2281611"/>
            <a:ext cx="4208312" cy="42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0A6A9-3CB6-4902-03C5-11CD8960C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A1AFA7-AC17-A8D3-F2FE-8675D3000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665913" cy="1572408"/>
          </a:xfrm>
        </p:spPr>
        <p:txBody>
          <a:bodyPr/>
          <a:lstStyle/>
          <a:p>
            <a:r>
              <a:rPr lang="en-US" sz="2800" dirty="0"/>
              <a:t>Customer version 2: had deposit and withdraw methods</a:t>
            </a:r>
          </a:p>
          <a:p>
            <a:endParaRPr lang="en-US" sz="2800" dirty="0"/>
          </a:p>
          <a:p>
            <a:r>
              <a:rPr lang="en-US" sz="2800" dirty="0"/>
              <a:t>Customer version 3: only manages its own account list</a:t>
            </a:r>
          </a:p>
          <a:p>
            <a:endParaRPr lang="en-US" sz="2800" dirty="0"/>
          </a:p>
          <a:p>
            <a:r>
              <a:rPr lang="en-US" sz="2800" dirty="0"/>
              <a:t>Bank version 3: handles all financial operations through accounts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81A648-6E99-AD60-F62E-9BC04A0B8D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power of good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89520-14A2-5D46-9AE7-EAD10F9F2FD5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Similar functionality, clearer structure,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easier to extend and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CDB2F-659D-5DA6-0049-FBB6D669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6A514D94-722B-937D-D408-7F75F00EB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880141"/>
            <a:ext cx="914400" cy="914400"/>
          </a:xfrm>
          <a:prstGeom prst="rect">
            <a:avLst/>
          </a:prstGeom>
        </p:spPr>
      </p:pic>
      <p:pic>
        <p:nvPicPr>
          <p:cNvPr id="11" name="Picture 10" descr="A diagram of a bank&#10;&#10;AI-generated content may be incorrect.">
            <a:extLst>
              <a:ext uri="{FF2B5EF4-FFF2-40B4-BE49-F238E27FC236}">
                <a16:creationId xmlns:a16="http://schemas.microsoft.com/office/drawing/2014/main" id="{ACF5566A-E06E-49C2-56F4-F27FE8D0A8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505" y="2111149"/>
            <a:ext cx="4574814" cy="4574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D9BE2F-8D00-5891-382A-68AFCCF5B695}"/>
              </a:ext>
            </a:extLst>
          </p:cNvPr>
          <p:cNvSpPr txBox="1"/>
          <p:nvPr/>
        </p:nvSpPr>
        <p:spPr>
          <a:xfrm>
            <a:off x="7591926" y="2283186"/>
            <a:ext cx="1520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29AD5-8543-490A-8736-4B6AEE37760B}"/>
              </a:ext>
            </a:extLst>
          </p:cNvPr>
          <p:cNvSpPr txBox="1"/>
          <p:nvPr/>
        </p:nvSpPr>
        <p:spPr>
          <a:xfrm>
            <a:off x="9608622" y="2283186"/>
            <a:ext cx="1520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9AA01-CF72-777C-542E-65BCDAAF4116}"/>
              </a:ext>
            </a:extLst>
          </p:cNvPr>
          <p:cNvSpPr txBox="1"/>
          <p:nvPr/>
        </p:nvSpPr>
        <p:spPr>
          <a:xfrm>
            <a:off x="9436866" y="5747026"/>
            <a:ext cx="18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479C2-7AE3-D613-134C-96D23F16625E}"/>
              </a:ext>
            </a:extLst>
          </p:cNvPr>
          <p:cNvSpPr txBox="1"/>
          <p:nvPr/>
        </p:nvSpPr>
        <p:spPr>
          <a:xfrm>
            <a:off x="7572570" y="5754829"/>
            <a:ext cx="1864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14527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43512-78C8-2848-8A96-0DA3F77075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Class diagram version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F81588-5650-4408-596B-395A328E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27" y="0"/>
            <a:ext cx="3138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088604A-337A-615A-45D6-8A84A9F943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1063902"/>
            <a:ext cx="6665913" cy="1572408"/>
          </a:xfrm>
        </p:spPr>
        <p:txBody>
          <a:bodyPr/>
          <a:lstStyle/>
          <a:p>
            <a:r>
              <a:rPr lang="en-US" sz="2800" dirty="0"/>
              <a:t>Class diagram shows key entities and their relations</a:t>
            </a:r>
          </a:p>
          <a:p>
            <a:endParaRPr lang="en-US" sz="2800" dirty="0"/>
          </a:p>
          <a:p>
            <a:r>
              <a:rPr lang="en-US" sz="2800" dirty="0"/>
              <a:t>Composition relationships (strong)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Dependency Relationship</a:t>
            </a:r>
          </a:p>
          <a:p>
            <a:endParaRPr lang="en-US" sz="2800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CD0F7C3-C133-DF15-D194-DBFF0CB5F7EC}"/>
              </a:ext>
            </a:extLst>
          </p:cNvPr>
          <p:cNvSpPr txBox="1">
            <a:spLocks/>
          </p:cNvSpPr>
          <p:nvPr/>
        </p:nvSpPr>
        <p:spPr>
          <a:xfrm>
            <a:off x="878932" y="3188369"/>
            <a:ext cx="6665913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Bank ◆──► Customer (1 to many)</a:t>
            </a:r>
          </a:p>
          <a:p>
            <a:r>
              <a:rPr lang="en-US" sz="2400" dirty="0"/>
              <a:t>Customer ◆──► Account (1 to many)</a:t>
            </a:r>
          </a:p>
          <a:p>
            <a:r>
              <a:rPr lang="en-US" sz="2400" dirty="0"/>
              <a:t>Account ◆──► Transaction (1 to many)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4EB58D4C-786F-698D-4939-F269DF525ADB}"/>
              </a:ext>
            </a:extLst>
          </p:cNvPr>
          <p:cNvSpPr txBox="1">
            <a:spLocks/>
          </p:cNvSpPr>
          <p:nvPr/>
        </p:nvSpPr>
        <p:spPr>
          <a:xfrm>
            <a:off x="878932" y="5312836"/>
            <a:ext cx="6665913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Transaction ──► </a:t>
            </a:r>
            <a:r>
              <a:rPr lang="en-US" sz="2400" dirty="0" err="1"/>
              <a:t>TransactionType</a:t>
            </a:r>
            <a:r>
              <a:rPr lang="en-US" sz="2400" dirty="0"/>
              <a:t> (uses)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C69CF9B-66A9-04BE-5E87-19C9679814DB}"/>
              </a:ext>
            </a:extLst>
          </p:cNvPr>
          <p:cNvSpPr txBox="1">
            <a:spLocks/>
          </p:cNvSpPr>
          <p:nvPr/>
        </p:nvSpPr>
        <p:spPr>
          <a:xfrm>
            <a:off x="10125743" y="6099040"/>
            <a:ext cx="2066257" cy="69671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Zoom in to view class diagram</a:t>
            </a:r>
          </a:p>
        </p:txBody>
      </p:sp>
    </p:spTree>
    <p:extLst>
      <p:ext uri="{BB962C8B-B14F-4D97-AF65-F5344CB8AC3E}">
        <p14:creationId xmlns:p14="http://schemas.microsoft.com/office/powerpoint/2010/main" val="4093238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2013228"/>
            <a:ext cx="9655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 One Thing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5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Do It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8AB0-BFF7-74F7-DC19-A2C1C85F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1DC294-39F9-22EC-501D-B7CFAFCCF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58419" cy="1572408"/>
          </a:xfrm>
        </p:spPr>
        <p:txBody>
          <a:bodyPr/>
          <a:lstStyle/>
          <a:p>
            <a:r>
              <a:rPr lang="en-US" sz="2800" dirty="0"/>
              <a:t>Customer managed personal information (name, age, address) - that's fine</a:t>
            </a:r>
          </a:p>
          <a:p>
            <a:endParaRPr lang="en-US" sz="2800" dirty="0"/>
          </a:p>
          <a:p>
            <a:r>
              <a:rPr lang="en-US" sz="2800" dirty="0"/>
              <a:t>Customer managed its list of accounts - still reasonable</a:t>
            </a:r>
          </a:p>
          <a:p>
            <a:endParaRPr lang="en-US" sz="2800" dirty="0"/>
          </a:p>
          <a:p>
            <a:r>
              <a:rPr lang="en-US" sz="2800" dirty="0"/>
              <a:t>Customer handled deposits and withdrawals - wait, that's too much!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7F966E-1167-9A4B-8863-8E650065B8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Hidden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96D235-66CD-3FB3-1A18-EFA6F5E0CBC5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Our Customer class was doing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three different jobs at once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53BB13-621C-2D82-6951-7904F4D7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pinning Plates outline">
            <a:extLst>
              <a:ext uri="{FF2B5EF4-FFF2-40B4-BE49-F238E27FC236}">
                <a16:creationId xmlns:a16="http://schemas.microsoft.com/office/drawing/2014/main" id="{8BA3977A-35D4-113A-3947-924E23F54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1042959"/>
            <a:ext cx="914400" cy="914400"/>
          </a:xfrm>
          <a:prstGeom prst="rect">
            <a:avLst/>
          </a:prstGeom>
        </p:spPr>
      </p:pic>
      <p:pic>
        <p:nvPicPr>
          <p:cNvPr id="7" name="Picture 6" descr="A person with his hands up and a lot of papers around him&#10;&#10;AI-generated content may be incorrect.">
            <a:extLst>
              <a:ext uri="{FF2B5EF4-FFF2-40B4-BE49-F238E27FC236}">
                <a16:creationId xmlns:a16="http://schemas.microsoft.com/office/drawing/2014/main" id="{DE1C9936-5C4B-8FE7-5640-468C05D7F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62" y="2273967"/>
            <a:ext cx="4584033" cy="4584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8B2BC-8CA8-1CFF-B5F1-95A1195B4FDC}"/>
              </a:ext>
            </a:extLst>
          </p:cNvPr>
          <p:cNvSpPr txBox="1"/>
          <p:nvPr/>
        </p:nvSpPr>
        <p:spPr>
          <a:xfrm>
            <a:off x="7034463" y="2436785"/>
            <a:ext cx="174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Personal Info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A9D4F-A19F-945B-7D7D-6E9748D23329}"/>
              </a:ext>
            </a:extLst>
          </p:cNvPr>
          <p:cNvSpPr txBox="1"/>
          <p:nvPr/>
        </p:nvSpPr>
        <p:spPr>
          <a:xfrm>
            <a:off x="10261223" y="2679915"/>
            <a:ext cx="129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1D22B-D49E-23DD-6A35-405EF1B8CACA}"/>
              </a:ext>
            </a:extLst>
          </p:cNvPr>
          <p:cNvSpPr txBox="1"/>
          <p:nvPr/>
        </p:nvSpPr>
        <p:spPr>
          <a:xfrm>
            <a:off x="8600572" y="2161998"/>
            <a:ext cx="1756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36574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7187-2462-EF8A-3C06-9487C77CE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EF3D4C-287F-8772-B6D0-826D83178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58419" cy="1572408"/>
          </a:xfrm>
        </p:spPr>
        <p:txBody>
          <a:bodyPr/>
          <a:lstStyle/>
          <a:p>
            <a:r>
              <a:rPr lang="en-US" sz="2800" dirty="0"/>
              <a:t>Want to change how deposits work? </a:t>
            </a:r>
            <a:br>
              <a:rPr lang="en-US" sz="2800" dirty="0"/>
            </a:br>
            <a:r>
              <a:rPr lang="en-US" sz="2800" dirty="0"/>
              <a:t>Risk breaking customer management</a:t>
            </a:r>
          </a:p>
          <a:p>
            <a:endParaRPr lang="en-US" sz="2800" dirty="0"/>
          </a:p>
          <a:p>
            <a:r>
              <a:rPr lang="en-US" sz="2800" dirty="0"/>
              <a:t>Want to add reports? Customer class gets even more bloated</a:t>
            </a:r>
          </a:p>
          <a:p>
            <a:endParaRPr lang="en-US" sz="2800" dirty="0"/>
          </a:p>
          <a:p>
            <a:r>
              <a:rPr lang="en-US" sz="2800" dirty="0"/>
              <a:t>Testing becomes nightmare because everything is tangled together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773440-C715-BE10-FEA9-EA7E239B57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Code Smell: Too Many Responsibilities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03B1F-65FE-9D50-56CB-D2D7A85B9001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When one class does everything,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changing anything breaks everything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820EC-F4BC-92FB-734A-30AA629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Jail Break with solid fill">
            <a:extLst>
              <a:ext uri="{FF2B5EF4-FFF2-40B4-BE49-F238E27FC236}">
                <a16:creationId xmlns:a16="http://schemas.microsoft.com/office/drawing/2014/main" id="{29759224-51C4-3F12-451E-7D3264318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326" y="961550"/>
            <a:ext cx="914400" cy="914400"/>
          </a:xfrm>
          <a:prstGeom prst="rect">
            <a:avLst/>
          </a:prstGeom>
        </p:spPr>
      </p:pic>
      <p:pic>
        <p:nvPicPr>
          <p:cNvPr id="5" name="Picture 4" descr="A group of people with a star and a star with lines and icons&#10;&#10;AI-generated content may be incorrect.">
            <a:extLst>
              <a:ext uri="{FF2B5EF4-FFF2-40B4-BE49-F238E27FC236}">
                <a16:creationId xmlns:a16="http://schemas.microsoft.com/office/drawing/2014/main" id="{CA3FB75D-A49A-D0A2-4730-FD7DB1CF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873" y="2111148"/>
            <a:ext cx="4580021" cy="45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2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F8242-F7D8-F106-8418-A95367C57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46EA6B-21AB-4213-0928-8EF669DF2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58419" cy="1572408"/>
          </a:xfrm>
        </p:spPr>
        <p:txBody>
          <a:bodyPr/>
          <a:lstStyle/>
          <a:p>
            <a:r>
              <a:rPr lang="en-US" sz="2800" dirty="0"/>
              <a:t>Customer changes when we change customer information rules</a:t>
            </a:r>
          </a:p>
          <a:p>
            <a:endParaRPr lang="en-US" sz="2800" dirty="0"/>
          </a:p>
          <a:p>
            <a:r>
              <a:rPr lang="en-US" sz="2800" dirty="0"/>
              <a:t>Bank changes when we change how operations are coordinated</a:t>
            </a:r>
          </a:p>
          <a:p>
            <a:endParaRPr lang="en-US" sz="2800" dirty="0"/>
          </a:p>
          <a:p>
            <a:r>
              <a:rPr lang="en-US" sz="2800" dirty="0"/>
              <a:t>Account changes when we change how transactions work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E4F510-335D-7D87-26F1-25F35EAA4D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A2FE6-CE27-667B-5E23-9ACC2F443ACF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Each class should have exactly </a:t>
            </a:r>
            <a:b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one reason to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BD32E-FEA7-E970-FCFD-7ED06DD8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ingle gear outline">
            <a:extLst>
              <a:ext uri="{FF2B5EF4-FFF2-40B4-BE49-F238E27FC236}">
                <a16:creationId xmlns:a16="http://schemas.microsoft.com/office/drawing/2014/main" id="{A0EDFFB9-4DCF-E62A-1C78-4219038E8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58" y="868109"/>
            <a:ext cx="914400" cy="914400"/>
          </a:xfrm>
          <a:prstGeom prst="rect">
            <a:avLst/>
          </a:prstGeom>
        </p:spPr>
      </p:pic>
      <p:pic>
        <p:nvPicPr>
          <p:cNvPr id="7" name="Picture 6" descr="A person and a bank card&#10;&#10;AI-generated content may be incorrect.">
            <a:extLst>
              <a:ext uri="{FF2B5EF4-FFF2-40B4-BE49-F238E27FC236}">
                <a16:creationId xmlns:a16="http://schemas.microsoft.com/office/drawing/2014/main" id="{10888B40-2C3B-37D6-C950-0FF217262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106" y="2162149"/>
            <a:ext cx="4327774" cy="4327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D4387-EFED-2C48-DBA1-40D7AA5BA309}"/>
              </a:ext>
            </a:extLst>
          </p:cNvPr>
          <p:cNvSpPr txBox="1"/>
          <p:nvPr/>
        </p:nvSpPr>
        <p:spPr>
          <a:xfrm>
            <a:off x="7110662" y="2273967"/>
            <a:ext cx="129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44ED3-30BC-BAEB-BACF-BFEBE248F4CF}"/>
              </a:ext>
            </a:extLst>
          </p:cNvPr>
          <p:cNvSpPr txBox="1"/>
          <p:nvPr/>
        </p:nvSpPr>
        <p:spPr>
          <a:xfrm>
            <a:off x="9139989" y="2302183"/>
            <a:ext cx="1748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0D4F9-E04F-B570-9327-53BFFC258297}"/>
              </a:ext>
            </a:extLst>
          </p:cNvPr>
          <p:cNvSpPr txBox="1"/>
          <p:nvPr/>
        </p:nvSpPr>
        <p:spPr>
          <a:xfrm>
            <a:off x="9366437" y="5878976"/>
            <a:ext cx="12956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23455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E352F-2122-1E81-4F08-A2181E1A0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12A2E3-303D-555B-E826-E618FC55C7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858419" cy="1572408"/>
          </a:xfrm>
        </p:spPr>
        <p:txBody>
          <a:bodyPr/>
          <a:lstStyle/>
          <a:p>
            <a:r>
              <a:rPr lang="en-US" sz="2800" dirty="0"/>
              <a:t>Customer owns accounts and manages personal data - nothing else</a:t>
            </a:r>
          </a:p>
          <a:p>
            <a:endParaRPr lang="en-US" sz="2800" dirty="0"/>
          </a:p>
          <a:p>
            <a:r>
              <a:rPr lang="en-US" sz="2800" dirty="0"/>
              <a:t>Bank coordinates operations between customers - its only job</a:t>
            </a:r>
          </a:p>
          <a:p>
            <a:endParaRPr lang="en-US" sz="2800" dirty="0"/>
          </a:p>
          <a:p>
            <a:r>
              <a:rPr lang="en-US" sz="2800" dirty="0"/>
              <a:t>Account tracks its own transactions – </a:t>
            </a:r>
            <a:br>
              <a:rPr lang="en-US" sz="2800" dirty="0"/>
            </a:br>
            <a:r>
              <a:rPr lang="en-US" sz="2800" dirty="0"/>
              <a:t>self-contained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FA6C58-9B5D-A478-B6CE-F3F56D65A5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Refactoring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32869-429B-3BF8-1363-DE248E98C2B3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Split responsibilities into focused classes instead of 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2D839-321A-44B0-B9ED-AB0CFE9D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ecision chart outline">
            <a:extLst>
              <a:ext uri="{FF2B5EF4-FFF2-40B4-BE49-F238E27FC236}">
                <a16:creationId xmlns:a16="http://schemas.microsoft.com/office/drawing/2014/main" id="{CC8942C7-2B38-81CC-ED25-7B93AA2DB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94" y="880141"/>
            <a:ext cx="914400" cy="914400"/>
          </a:xfrm>
          <a:prstGeom prst="rect">
            <a:avLst/>
          </a:prstGeom>
        </p:spPr>
      </p:pic>
      <p:pic>
        <p:nvPicPr>
          <p:cNvPr id="5" name="Picture 4" descr="A person and a bank building&#10;&#10;AI-generated content may be incorrect.">
            <a:extLst>
              <a:ext uri="{FF2B5EF4-FFF2-40B4-BE49-F238E27FC236}">
                <a16:creationId xmlns:a16="http://schemas.microsoft.com/office/drawing/2014/main" id="{29D7BC99-C653-F300-8E73-B8858090A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473" y="2283186"/>
            <a:ext cx="3922295" cy="39222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51307-7268-7E9A-F683-9C6E9EAD4AE7}"/>
              </a:ext>
            </a:extLst>
          </p:cNvPr>
          <p:cNvSpPr txBox="1"/>
          <p:nvPr/>
        </p:nvSpPr>
        <p:spPr>
          <a:xfrm>
            <a:off x="7732294" y="3069390"/>
            <a:ext cx="1748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D32A2-B28F-4BC1-FFA8-A6E58654C2B9}"/>
              </a:ext>
            </a:extLst>
          </p:cNvPr>
          <p:cNvSpPr txBox="1"/>
          <p:nvPr/>
        </p:nvSpPr>
        <p:spPr>
          <a:xfrm>
            <a:off x="7632029" y="4906211"/>
            <a:ext cx="174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Info &amp; Account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A6EB7-66FB-4034-A1E9-7C9B973FCA7A}"/>
              </a:ext>
            </a:extLst>
          </p:cNvPr>
          <p:cNvSpPr txBox="1"/>
          <p:nvPr/>
        </p:nvSpPr>
        <p:spPr>
          <a:xfrm>
            <a:off x="9316744" y="1912566"/>
            <a:ext cx="174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Coordinate Customers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48B93-BCF2-7374-907D-82DC6ADEFFAC}"/>
              </a:ext>
            </a:extLst>
          </p:cNvPr>
          <p:cNvSpPr txBox="1"/>
          <p:nvPr/>
        </p:nvSpPr>
        <p:spPr>
          <a:xfrm>
            <a:off x="9236533" y="5789982"/>
            <a:ext cx="1909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Track Transactions</a:t>
            </a:r>
          </a:p>
        </p:txBody>
      </p:sp>
    </p:spTree>
    <p:extLst>
      <p:ext uri="{BB962C8B-B14F-4D97-AF65-F5344CB8AC3E}">
        <p14:creationId xmlns:p14="http://schemas.microsoft.com/office/powerpoint/2010/main" val="312595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C8E3F-DC7C-C425-ED1F-E846D6720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FAE70A-F5A9-9DE1-CE78-BA97E1DB2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1926310"/>
            <a:ext cx="11646987" cy="1572408"/>
          </a:xfrm>
        </p:spPr>
        <p:txBody>
          <a:bodyPr/>
          <a:lstStyle/>
          <a:p>
            <a:r>
              <a:rPr lang="en-US" sz="2800" dirty="0"/>
              <a:t>IDs should never change once assigned to objects</a:t>
            </a:r>
          </a:p>
          <a:p>
            <a:r>
              <a:rPr lang="en-US" sz="2800" dirty="0"/>
              <a:t>Transaction records must never be altered for audit integrity</a:t>
            </a:r>
          </a:p>
          <a:p>
            <a:r>
              <a:rPr lang="en-US" sz="2800" dirty="0"/>
              <a:t>Use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final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static</a:t>
            </a:r>
            <a:r>
              <a:rPr lang="en-US" sz="2800" dirty="0"/>
              <a:t> keywords: compiler enforces the rule for you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51570F-B299-7AA6-3DCD-1EB9FE8B2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 Immutability - Objects That Never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5AF38-B126-AB20-D5E3-60D6B10C80A6}"/>
              </a:ext>
            </a:extLst>
          </p:cNvPr>
          <p:cNvSpPr txBox="1"/>
          <p:nvPr/>
        </p:nvSpPr>
        <p:spPr>
          <a:xfrm>
            <a:off x="2000542" y="978751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Some data should never change after creation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AEA3B-EDC3-9B73-E6C3-FACED352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Online meeting outline">
            <a:extLst>
              <a:ext uri="{FF2B5EF4-FFF2-40B4-BE49-F238E27FC236}">
                <a16:creationId xmlns:a16="http://schemas.microsoft.com/office/drawing/2014/main" id="{4E188A87-A4F6-4867-2BEB-EDA785B54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947" y="880141"/>
            <a:ext cx="914400" cy="9144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54BE76-7D7C-DD44-A585-FDC5FB53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879" t="22606" r="10921" b="22605"/>
          <a:stretch>
            <a:fillRect/>
          </a:stretch>
        </p:blipFill>
        <p:spPr>
          <a:xfrm>
            <a:off x="420687" y="3729733"/>
            <a:ext cx="4995773" cy="1556835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2D0790D-B68F-D00C-5933-787A57A0C2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89" t="12835" r="10975" b="15614"/>
          <a:stretch>
            <a:fillRect/>
          </a:stretch>
        </p:blipFill>
        <p:spPr>
          <a:xfrm>
            <a:off x="6148136" y="3465096"/>
            <a:ext cx="5586663" cy="3264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98C7F-7B52-C8E4-D583-A6FF7A5A5C5F}"/>
              </a:ext>
            </a:extLst>
          </p:cNvPr>
          <p:cNvSpPr txBox="1"/>
          <p:nvPr/>
        </p:nvSpPr>
        <p:spPr>
          <a:xfrm>
            <a:off x="204536" y="5586861"/>
            <a:ext cx="5097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Impossible to change</a:t>
            </a:r>
          </a:p>
        </p:txBody>
      </p:sp>
    </p:spTree>
    <p:extLst>
      <p:ext uri="{BB962C8B-B14F-4D97-AF65-F5344CB8AC3E}">
        <p14:creationId xmlns:p14="http://schemas.microsoft.com/office/powerpoint/2010/main" val="4229862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ACF8-8A61-3B0B-3A17-D67C31B3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E5215F-3A1E-71AC-21AC-8B692DFEF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3186"/>
            <a:ext cx="6858419" cy="1572408"/>
          </a:xfrm>
        </p:spPr>
        <p:txBody>
          <a:bodyPr/>
          <a:lstStyle/>
          <a:p>
            <a:r>
              <a:rPr lang="en-US" sz="2800" dirty="0"/>
              <a:t>No accidental changes means fewer surprises in your code</a:t>
            </a:r>
          </a:p>
          <a:p>
            <a:endParaRPr lang="en-US" sz="2800" dirty="0"/>
          </a:p>
          <a:p>
            <a:r>
              <a:rPr lang="en-US" sz="2800" dirty="0"/>
              <a:t>Thread-safe automatically - critical for banking systems, and others</a:t>
            </a:r>
          </a:p>
          <a:p>
            <a:endParaRPr lang="en-US" sz="2800" dirty="0"/>
          </a:p>
          <a:p>
            <a:r>
              <a:rPr lang="en-US" sz="2800" dirty="0"/>
              <a:t>Easier to reason about: object created, object stays same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C93A24-106F-3E0C-5B3B-5AC2883875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Immutability Matters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1F51B-7E3A-23D0-1FB9-2BDE1AAA4BE2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Bugs love mutable state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Eliminate the state, eliminate the bugs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989B4-DD9B-EC71-15B4-A8B91110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Beetle outline">
            <a:extLst>
              <a:ext uri="{FF2B5EF4-FFF2-40B4-BE49-F238E27FC236}">
                <a16:creationId xmlns:a16="http://schemas.microsoft.com/office/drawing/2014/main" id="{9EED4B23-4A0C-58D1-307F-D7944CCFB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516" y="961550"/>
            <a:ext cx="914400" cy="914400"/>
          </a:xfrm>
          <a:prstGeom prst="rect">
            <a:avLst/>
          </a:prstGeom>
        </p:spPr>
      </p:pic>
      <p:pic>
        <p:nvPicPr>
          <p:cNvPr id="7" name="Picture 6" descr="A white envelope with a shield on it&#10;&#10;AI-generated content may be incorrect.">
            <a:extLst>
              <a:ext uri="{FF2B5EF4-FFF2-40B4-BE49-F238E27FC236}">
                <a16:creationId xmlns:a16="http://schemas.microsoft.com/office/drawing/2014/main" id="{FF0EE95C-B5CD-E221-0D12-5E239CBB48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72" t="21930" r="13977" b="21228"/>
          <a:stretch>
            <a:fillRect/>
          </a:stretch>
        </p:blipFill>
        <p:spPr>
          <a:xfrm>
            <a:off x="7829585" y="2894827"/>
            <a:ext cx="3135194" cy="25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505B-D5EE-3BD7-2D97-9A388E2AB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DB9C9C-E015-7A46-E777-C49275326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283186"/>
            <a:ext cx="11478545" cy="1572408"/>
          </a:xfrm>
        </p:spPr>
        <p:txBody>
          <a:bodyPr/>
          <a:lstStyle/>
          <a:p>
            <a:r>
              <a:rPr lang="en-US" sz="2800" dirty="0"/>
              <a:t>Return </a:t>
            </a:r>
            <a:r>
              <a:rPr lang="en-US" sz="2600" dirty="0" err="1">
                <a:latin typeface="Consolas" panose="020B0609020204030204" pitchFamily="49" charset="0"/>
              </a:rPr>
              <a:t>Collections.unmodifiableList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instead of raw </a:t>
            </a:r>
            <a:r>
              <a:rPr lang="en-US" sz="2600" dirty="0" err="1">
                <a:latin typeface="Consolas" panose="020B0609020204030204" pitchFamily="49" charset="0"/>
              </a:rPr>
              <a:t>ArrayList</a:t>
            </a:r>
            <a:endParaRPr lang="en-US" sz="26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800" dirty="0"/>
              <a:t>Prevents external code from modifying your internal state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800" dirty="0"/>
              <a:t>Example: </a:t>
            </a:r>
            <a:r>
              <a:rPr lang="en-US" sz="2600" dirty="0" err="1">
                <a:latin typeface="Consolas" panose="020B0609020204030204" pitchFamily="49" charset="0"/>
              </a:rPr>
              <a:t>getAccounts</a:t>
            </a:r>
            <a:r>
              <a:rPr lang="en-US" sz="2600" dirty="0">
                <a:latin typeface="Consolas" panose="020B0609020204030204" pitchFamily="49" charset="0"/>
              </a:rPr>
              <a:t>() </a:t>
            </a:r>
            <a:r>
              <a:rPr lang="en-US" sz="2800" dirty="0"/>
              <a:t>returns safe view, not actual list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EDA5C1-720E-7BA0-C7C7-CCA6CFDA8B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Defensive Copying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2D87F-530B-6920-02E8-FAE1C84879FD}"/>
              </a:ext>
            </a:extLst>
          </p:cNvPr>
          <p:cNvSpPr txBox="1"/>
          <p:nvPr/>
        </p:nvSpPr>
        <p:spPr>
          <a:xfrm>
            <a:off x="2000542" y="88014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Never hand out your internal list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Give them a read-only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D9F6C-D3F8-5EF7-C2EE-75C997A8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ipboard outline">
            <a:extLst>
              <a:ext uri="{FF2B5EF4-FFF2-40B4-BE49-F238E27FC236}">
                <a16:creationId xmlns:a16="http://schemas.microsoft.com/office/drawing/2014/main" id="{834A55B2-1A39-F548-043C-46E73F8D1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516" y="961550"/>
            <a:ext cx="914400" cy="914400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02D1FC0-0871-CCB0-7D79-E4405B33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86" t="25408" r="13191" b="26526"/>
          <a:stretch>
            <a:fillRect/>
          </a:stretch>
        </p:blipFill>
        <p:spPr>
          <a:xfrm>
            <a:off x="2458450" y="4863744"/>
            <a:ext cx="7403015" cy="18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8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customXml/itemProps3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3891</TotalTime>
  <Words>922</Words>
  <Application>Microsoft Office PowerPoint</Application>
  <PresentationFormat>Widescreen</PresentationFormat>
  <Paragraphs>192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Consolas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292</cp:revision>
  <dcterms:created xsi:type="dcterms:W3CDTF">2023-03-02T18:43:38Z</dcterms:created>
  <dcterms:modified xsi:type="dcterms:W3CDTF">2025-10-25T07:19:19Z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